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5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71" autoAdjust="0"/>
  </p:normalViewPr>
  <p:slideViewPr>
    <p:cSldViewPr>
      <p:cViewPr varScale="1">
        <p:scale>
          <a:sx n="70" d="100"/>
          <a:sy n="70" d="100"/>
        </p:scale>
        <p:origin x="-138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e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png>
</file>

<file path=ppt/media/image32.jpg>
</file>

<file path=ppt/media/image33.jpg>
</file>

<file path=ppt/media/image34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75E22-B2D5-48C6-A121-35C8ADAFF4EE}" type="datetimeFigureOut">
              <a:rPr lang="pt-BR" smtClean="0"/>
              <a:t>05/10/2012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48053-A569-4821-8983-8FE0EBD743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209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B48053-A569-4821-8983-8FE0EBD743A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920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iângulo retângulo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ítulo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17" name="Subtítulo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 smtClean="0"/>
              <a:t>Clique para editar o estilo do subtítulo mestre</a:t>
            </a:r>
            <a:endParaRPr kumimoji="0" lang="en-US"/>
          </a:p>
        </p:txBody>
      </p:sp>
      <p:grpSp>
        <p:nvGrpSpPr>
          <p:cNvPr id="2" name="Grupo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orma livre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orma livre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orma livre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Conector reto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Espaço Reservado para Data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A7E5FD5-B00B-496D-BDE8-365032A7940D}" type="datetime1">
              <a:rPr lang="pt-BR" smtClean="0"/>
              <a:t>05/10/2012</a:t>
            </a:fld>
            <a:endParaRPr lang="pt-BR"/>
          </a:p>
        </p:txBody>
      </p:sp>
      <p:sp>
        <p:nvSpPr>
          <p:cNvPr id="19" name="Espaço Reservado para Rodapé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27" name="Espaço Reservado para Número de Slid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381FC89-4C78-4BB2-8EBD-82A98B0A1AB4}" type="datetime1">
              <a:rPr lang="pt-BR" smtClean="0"/>
              <a:t>05/10/2012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62D09F-18CC-4BEC-AFD6-DE9BAC5A83BB}" type="datetime1">
              <a:rPr lang="pt-BR" smtClean="0"/>
              <a:t>05/10/2012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1DA19A3-A02E-4ABD-9EDB-FB88E271A698}" type="datetime1">
              <a:rPr lang="pt-BR" smtClean="0"/>
              <a:t>05/10/2012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C1D0ECE-F57F-431F-BA0E-86A82CE5AEAC}" type="datetime1">
              <a:rPr lang="pt-BR" smtClean="0"/>
              <a:t>05/10/2012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Divisa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Divisa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CBD183C-5BD8-4F2B-A862-6821A063A170}" type="datetime1">
              <a:rPr lang="pt-BR" smtClean="0"/>
              <a:t>05/10/2012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2D130F5-2306-440E-A290-4FFE60B604AF}" type="datetime1">
              <a:rPr lang="pt-BR" smtClean="0"/>
              <a:t>05/10/2012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127E56F-55A8-403F-9982-ED51427D6A4C}" type="datetime1">
              <a:rPr lang="pt-BR" smtClean="0"/>
              <a:t>05/10/2012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34D80EA-AAED-494B-8A4A-0407D2FBEAF5}" type="datetime1">
              <a:rPr lang="pt-BR" smtClean="0"/>
              <a:t>05/10/2012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AA30B16C-BE67-4C53-B5E9-429360D1E816}" type="datetime1">
              <a:rPr lang="pt-BR" smtClean="0"/>
              <a:t>05/10/2012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 smtClean="0"/>
              <a:t>Clique no ícone para adicionar uma imagem</a:t>
            </a:r>
            <a:endParaRPr kumimoji="0"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851BFA6-C618-43E9-81C6-6D9CC1504E7B}" type="datetime1">
              <a:rPr lang="pt-BR" smtClean="0"/>
              <a:t>05/10/2012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Triângulo retângulo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Conector reto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Divisa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orma livre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Triângulo retângulo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Conector reto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  <a:p>
            <a:pPr lvl="1" eaLnBrk="1" latinLnBrk="0" hangingPunct="1"/>
            <a:r>
              <a:rPr kumimoji="0" lang="pt-BR" smtClean="0"/>
              <a:t>Segundo nível</a:t>
            </a:r>
          </a:p>
          <a:p>
            <a:pPr lvl="2" eaLnBrk="1" latinLnBrk="0" hangingPunct="1"/>
            <a:r>
              <a:rPr kumimoji="0" lang="pt-BR" smtClean="0"/>
              <a:t>Terceiro nível</a:t>
            </a:r>
          </a:p>
          <a:p>
            <a:pPr lvl="3" eaLnBrk="1" latinLnBrk="0" hangingPunct="1"/>
            <a:r>
              <a:rPr kumimoji="0" lang="pt-BR" smtClean="0"/>
              <a:t>Quarto nível</a:t>
            </a:r>
          </a:p>
          <a:p>
            <a:pPr lvl="4" eaLnBrk="1" latinLnBrk="0" hangingPunct="1"/>
            <a:r>
              <a:rPr kumimoji="0" lang="pt-BR" smtClean="0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97517BA2-58E7-43AC-971B-7EF905247C82}" type="datetime1">
              <a:rPr lang="pt-BR" smtClean="0"/>
              <a:t>05/10/2012</a:t>
            </a:fld>
            <a:endParaRPr lang="pt-BR"/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6E640024-64CB-4C7E-AA0D-6C87A2690000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95536" y="764704"/>
            <a:ext cx="8229600" cy="1049288"/>
          </a:xfrm>
        </p:spPr>
        <p:txBody>
          <a:bodyPr/>
          <a:lstStyle/>
          <a:p>
            <a:r>
              <a:rPr lang="pt-BR" dirty="0" smtClean="0"/>
              <a:t>Projeto C. H. V.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403648" y="1988840"/>
            <a:ext cx="6400800" cy="3384376"/>
          </a:xfrm>
        </p:spPr>
        <p:txBody>
          <a:bodyPr>
            <a:normAutofit/>
          </a:bodyPr>
          <a:lstStyle/>
          <a:p>
            <a:pPr algn="ctr"/>
            <a:r>
              <a:rPr lang="pt-BR" dirty="0" smtClean="0"/>
              <a:t>Controle de Hospital Veterinário.</a:t>
            </a:r>
          </a:p>
          <a:p>
            <a:endParaRPr lang="pt-BR" dirty="0" smtClean="0"/>
          </a:p>
          <a:p>
            <a:pPr algn="l"/>
            <a:r>
              <a:rPr lang="pt-BR" dirty="0" smtClean="0"/>
              <a:t>Alunos: </a:t>
            </a:r>
          </a:p>
          <a:p>
            <a:pPr algn="l"/>
            <a:r>
              <a:rPr lang="pt-BR" dirty="0" smtClean="0"/>
              <a:t>Enrique Cruz Machado</a:t>
            </a:r>
          </a:p>
          <a:p>
            <a:pPr algn="l"/>
            <a:r>
              <a:rPr lang="pt-BR" dirty="0" err="1" smtClean="0"/>
              <a:t>Phyllipe</a:t>
            </a:r>
            <a:r>
              <a:rPr lang="pt-BR" dirty="0" smtClean="0"/>
              <a:t> Braz Monteiro</a:t>
            </a:r>
          </a:p>
          <a:p>
            <a:pPr algn="l"/>
            <a:r>
              <a:rPr lang="pt-BR" dirty="0" smtClean="0"/>
              <a:t>Thiago Ferreira de Aguiar</a:t>
            </a:r>
          </a:p>
          <a:p>
            <a:pPr algn="l"/>
            <a:r>
              <a:rPr lang="pt-BR" dirty="0" smtClean="0"/>
              <a:t>Wagner </a:t>
            </a:r>
            <a:r>
              <a:rPr lang="pt-BR" dirty="0" err="1" smtClean="0"/>
              <a:t>Ediel</a:t>
            </a:r>
            <a:r>
              <a:rPr lang="pt-BR" dirty="0" smtClean="0"/>
              <a:t> da Silva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4102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507511"/>
          </a:xfrm>
        </p:spPr>
        <p:txBody>
          <a:bodyPr>
            <a:normAutofit/>
          </a:bodyPr>
          <a:lstStyle/>
          <a:p>
            <a:r>
              <a:rPr lang="pt-BR" sz="2100" dirty="0" smtClean="0"/>
              <a:t>A figura a seguir descreve a introdução do projeto.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Introdução.</a:t>
            </a:r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276872"/>
            <a:ext cx="7200800" cy="36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1316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2996952"/>
            <a:ext cx="8229600" cy="1155584"/>
          </a:xfrm>
        </p:spPr>
        <p:txBody>
          <a:bodyPr>
            <a:normAutofit/>
          </a:bodyPr>
          <a:lstStyle/>
          <a:p>
            <a:r>
              <a:rPr lang="pt-BR" sz="2100" dirty="0" smtClean="0"/>
              <a:t>A seguir temos a descrição da perspectiva do produto.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Perspectiva do produto.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84173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0403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2924944"/>
            <a:ext cx="8229600" cy="723536"/>
          </a:xfrm>
        </p:spPr>
        <p:txBody>
          <a:bodyPr>
            <a:normAutofit/>
          </a:bodyPr>
          <a:lstStyle/>
          <a:p>
            <a:r>
              <a:rPr lang="pt-BR" sz="2100" dirty="0" smtClean="0"/>
              <a:t>A seguir temos a descrição dos envolvidos com o sistema.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Descrição dos envolvidos.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4700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52382" cy="6957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6757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2633456"/>
            <a:ext cx="8229600" cy="723536"/>
          </a:xfrm>
        </p:spPr>
        <p:txBody>
          <a:bodyPr>
            <a:normAutofit lnSpcReduction="10000"/>
          </a:bodyPr>
          <a:lstStyle/>
          <a:p>
            <a:r>
              <a:rPr lang="pt-BR" sz="2100" dirty="0" smtClean="0"/>
              <a:t>Segue a descrição das necessidades dos usuários do sistema.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Descrição das principais necessidades dos usuários.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5347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2536" y="0"/>
            <a:ext cx="9396536" cy="6957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5391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939560"/>
          </a:xfrm>
        </p:spPr>
        <p:txBody>
          <a:bodyPr>
            <a:normAutofit/>
          </a:bodyPr>
          <a:lstStyle/>
          <a:p>
            <a:r>
              <a:rPr lang="pt-BR" sz="2100" dirty="0" smtClean="0"/>
              <a:t>A figura abaixo </a:t>
            </a:r>
            <a:r>
              <a:rPr lang="pt-BR" sz="2100" dirty="0" smtClean="0"/>
              <a:t>representa</a:t>
            </a:r>
            <a:r>
              <a:rPr lang="pt-BR" sz="2100" dirty="0" smtClean="0"/>
              <a:t> </a:t>
            </a:r>
            <a:r>
              <a:rPr lang="pt-BR" sz="2100" dirty="0" smtClean="0"/>
              <a:t>a arquitetura utilizada no desenvolvimento do sistema.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Arquitetura do sistema.</a:t>
            </a:r>
            <a:endParaRPr lang="pt-B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966" y="2924945"/>
            <a:ext cx="5586362" cy="2592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3146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2705464"/>
            <a:ext cx="8229600" cy="1155584"/>
          </a:xfrm>
        </p:spPr>
        <p:txBody>
          <a:bodyPr>
            <a:normAutofit/>
          </a:bodyPr>
          <a:lstStyle/>
          <a:p>
            <a:r>
              <a:rPr lang="pt-BR" sz="2100" dirty="0" smtClean="0"/>
              <a:t>Por fim temos a representação do processo de desenvolvimento proposto para criação do sistema C. H. V.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Processo de desenvolvimento.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8042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-243408"/>
            <a:ext cx="9433047" cy="7101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2434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3068960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pt-BR" u="sng" dirty="0">
                <a:effectLst/>
              </a:rPr>
              <a:t>Descrição do negócio.</a:t>
            </a:r>
            <a:br>
              <a:rPr lang="pt-BR" u="sng" dirty="0">
                <a:effectLst/>
              </a:rPr>
            </a:br>
            <a:endParaRPr lang="pt-BR" u="sng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419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769360"/>
            <a:ext cx="8229600" cy="1443616"/>
          </a:xfrm>
        </p:spPr>
        <p:txBody>
          <a:bodyPr>
            <a:normAutofit/>
          </a:bodyPr>
          <a:lstStyle/>
          <a:p>
            <a:r>
              <a:rPr lang="pt-BR" sz="2100" dirty="0" smtClean="0"/>
              <a:t>Devido as condições de desenvolvimento, foi definido como modelo de ciclo de vida do projeto, o modelo cascata, pela necessidade de aprendizado para execução do projeto de banco de dados.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Modelo do ciclo de vida   do projeto.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96772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731" y="476672"/>
            <a:ext cx="6239746" cy="4315428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0" y="4725144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Fonte: PRESSMAN (2010).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4275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939560"/>
          </a:xfrm>
        </p:spPr>
        <p:txBody>
          <a:bodyPr>
            <a:normAutofit/>
          </a:bodyPr>
          <a:lstStyle/>
          <a:p>
            <a:r>
              <a:rPr lang="pt-BR" sz="2100" dirty="0" smtClean="0"/>
              <a:t>A figura abaixo </a:t>
            </a:r>
            <a:r>
              <a:rPr lang="pt-BR" sz="2100" dirty="0" smtClean="0"/>
              <a:t>representa</a:t>
            </a:r>
            <a:r>
              <a:rPr lang="pt-BR" sz="2100" dirty="0" smtClean="0"/>
              <a:t> </a:t>
            </a:r>
            <a:r>
              <a:rPr lang="pt-BR" sz="2100" dirty="0" smtClean="0"/>
              <a:t>o cronograma proposto no início do projeto.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Cronograma proposto.</a:t>
            </a:r>
            <a:endParaRPr lang="pt-BR" dirty="0"/>
          </a:p>
        </p:txBody>
      </p:sp>
      <p:pic>
        <p:nvPicPr>
          <p:cNvPr id="4" name="Imagem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932" y="2636912"/>
            <a:ext cx="6264420" cy="2968615"/>
          </a:xfrm>
          <a:prstGeom prst="rect">
            <a:avLst/>
          </a:prstGeom>
        </p:spPr>
      </p:pic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05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723536"/>
          </a:xfrm>
        </p:spPr>
        <p:txBody>
          <a:bodyPr>
            <a:normAutofit lnSpcReduction="10000"/>
          </a:bodyPr>
          <a:lstStyle/>
          <a:p>
            <a:r>
              <a:rPr lang="pt-BR" sz="2100" dirty="0" smtClean="0"/>
              <a:t>A tabela a seguir descreve os requisitos funcionais do sistema.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Requisitos funcionais.</a:t>
            </a:r>
            <a:endParaRPr lang="pt-BR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9" r="2922"/>
          <a:stretch/>
        </p:blipFill>
        <p:spPr bwMode="auto">
          <a:xfrm>
            <a:off x="574282" y="2670026"/>
            <a:ext cx="8174182" cy="234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277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507511"/>
          </a:xfrm>
        </p:spPr>
        <p:txBody>
          <a:bodyPr>
            <a:normAutofit/>
          </a:bodyPr>
          <a:lstStyle/>
          <a:p>
            <a:r>
              <a:rPr lang="pt-BR" sz="2100" dirty="0" smtClean="0"/>
              <a:t>A próxima tabela </a:t>
            </a:r>
            <a:r>
              <a:rPr lang="pt-BR" sz="2100" dirty="0" smtClean="0"/>
              <a:t>descreve</a:t>
            </a:r>
            <a:r>
              <a:rPr lang="pt-BR" sz="2100" dirty="0" smtClean="0"/>
              <a:t> </a:t>
            </a:r>
            <a:r>
              <a:rPr lang="pt-BR" sz="2100" dirty="0" smtClean="0"/>
              <a:t>os requisitos não funcionais.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Requisitos não funcionais.</a:t>
            </a:r>
            <a:endParaRPr lang="pt-BR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81347" y="2626593"/>
            <a:ext cx="8239125" cy="2314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3500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Modelo de negocio.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1513205" y="2780928"/>
            <a:ext cx="66591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100" dirty="0" smtClean="0"/>
              <a:t>A seguir o modelo de negócio representado pelo </a:t>
            </a:r>
          </a:p>
          <a:p>
            <a:r>
              <a:rPr lang="pt-BR" sz="2100" dirty="0" smtClean="0"/>
              <a:t>diagrama de caso de uso.</a:t>
            </a:r>
            <a:endParaRPr lang="pt-BR" sz="2100" dirty="0"/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7035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60648"/>
            <a:ext cx="8892480" cy="5760640"/>
          </a:xfrm>
          <a:prstGeom prst="rect">
            <a:avLst/>
          </a:prstGeo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7358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2489440"/>
            <a:ext cx="8229600" cy="435504"/>
          </a:xfrm>
        </p:spPr>
        <p:txBody>
          <a:bodyPr>
            <a:normAutofit/>
          </a:bodyPr>
          <a:lstStyle/>
          <a:p>
            <a:r>
              <a:rPr lang="pt-BR" sz="2100" dirty="0" smtClean="0"/>
              <a:t>Representado pelo diagrama de classes.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Modelo de domínio.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4596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6632"/>
            <a:ext cx="8928992" cy="5976664"/>
          </a:xfrm>
          <a:prstGeom prst="rect">
            <a:avLst/>
          </a:prstGeo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7115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2708920"/>
            <a:ext cx="8229600" cy="1227592"/>
          </a:xfrm>
        </p:spPr>
        <p:txBody>
          <a:bodyPr>
            <a:normAutofit/>
          </a:bodyPr>
          <a:lstStyle/>
          <a:p>
            <a:r>
              <a:rPr lang="pt-BR" sz="2100" dirty="0" smtClean="0"/>
              <a:t>A figura a seguir </a:t>
            </a:r>
            <a:r>
              <a:rPr lang="pt-BR" sz="2100" dirty="0" smtClean="0"/>
              <a:t>representa</a:t>
            </a:r>
            <a:r>
              <a:rPr lang="pt-BR" sz="2100" dirty="0" smtClean="0"/>
              <a:t> </a:t>
            </a:r>
            <a:r>
              <a:rPr lang="pt-BR" sz="2100" dirty="0" smtClean="0"/>
              <a:t>o diagrama </a:t>
            </a:r>
            <a:r>
              <a:rPr lang="pt-BR" sz="2100" dirty="0" smtClean="0"/>
              <a:t> de E</a:t>
            </a:r>
            <a:r>
              <a:rPr lang="pt-BR" sz="2100" dirty="0" smtClean="0"/>
              <a:t>. A. P. proposto para o desenvolvimento.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Estrutura analítica do projeto.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7584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048672"/>
          </a:xfrm>
        </p:spPr>
        <p:txBody>
          <a:bodyPr>
            <a:normAutofit fontScale="77500" lnSpcReduction="20000"/>
          </a:bodyPr>
          <a:lstStyle/>
          <a:p>
            <a:r>
              <a:rPr lang="pt-BR" dirty="0"/>
              <a:t>O Hospital veterinário da UENP, campus Luiz </a:t>
            </a:r>
            <a:r>
              <a:rPr lang="pt-BR" dirty="0" err="1"/>
              <a:t>Meneguel</a:t>
            </a:r>
            <a:r>
              <a:rPr lang="pt-BR" dirty="0"/>
              <a:t>, possui atendimento diariamente em 3 turnos das 08h00min às 12h00min, das 14h00min às 18h00min e das 18h00min às 06h00min, tendo em vista o atendimento a animais de grande e pequeno porte.</a:t>
            </a:r>
          </a:p>
          <a:p>
            <a:r>
              <a:rPr lang="pt-BR" dirty="0"/>
              <a:t>Tem por seu objetivo contribuir para a formação de médicos veterinários e alunos do Curso de Medicina Veterinária, e para tanto, possui atividades e atendimentos acadêmicos e profissionalizantes desempenhadas por médicos veterinários e acadêmicos em </a:t>
            </a:r>
            <a:r>
              <a:rPr lang="pt-BR" dirty="0" smtClean="0"/>
              <a:t>treinamento que são supervisionados </a:t>
            </a:r>
            <a:r>
              <a:rPr lang="pt-BR" dirty="0"/>
              <a:t>pelos professores responsáveis</a:t>
            </a:r>
            <a:r>
              <a:rPr lang="pt-BR" dirty="0" smtClean="0"/>
              <a:t>. </a:t>
            </a:r>
            <a:r>
              <a:rPr lang="pt-BR" dirty="0"/>
              <a:t>Por se tratar de uma instituição sem fins lucrativos existe a dependência da cobrança dos serviços prestados (atendimentos) a fim de custear sua manutenção.</a:t>
            </a:r>
          </a:p>
          <a:p>
            <a:r>
              <a:rPr lang="pt-BR" dirty="0"/>
              <a:t>A administração do hospital é composta pelo Diretor, os médicos residentes, estagiários, responsável pela farmácia, além da secretaria e os serviços gerais de funcionamento. Tendo em vista a prestação de contas para a Administração do campus. </a:t>
            </a:r>
          </a:p>
          <a:p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180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4" y="54764"/>
            <a:ext cx="8991232" cy="6974636"/>
          </a:xfrm>
          <a:prstGeom prst="rect">
            <a:avLst/>
          </a:prstGeo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7517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2849480"/>
            <a:ext cx="8229600" cy="1515624"/>
          </a:xfrm>
        </p:spPr>
        <p:txBody>
          <a:bodyPr>
            <a:normAutofit/>
          </a:bodyPr>
          <a:lstStyle/>
          <a:p>
            <a:r>
              <a:rPr lang="pt-BR" sz="2100" dirty="0" smtClean="0"/>
              <a:t>Por fim segue a figura que </a:t>
            </a:r>
            <a:r>
              <a:rPr lang="pt-BR" sz="2100" dirty="0" smtClean="0"/>
              <a:t>representa</a:t>
            </a:r>
            <a:r>
              <a:rPr lang="pt-BR" sz="2100" dirty="0" smtClean="0"/>
              <a:t> </a:t>
            </a:r>
            <a:r>
              <a:rPr lang="pt-BR" sz="2100" dirty="0" smtClean="0"/>
              <a:t>o </a:t>
            </a:r>
            <a:r>
              <a:rPr lang="pt-BR" sz="2100" dirty="0" smtClean="0"/>
              <a:t>D</a:t>
            </a:r>
            <a:r>
              <a:rPr lang="pt-BR" sz="2100" dirty="0" smtClean="0"/>
              <a:t>. E. R. no qual se baseia o banco de dados, encerrando a fase de modelagem do sistema.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Diagrama de entidade e relacionamento.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5017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4624"/>
            <a:ext cx="9143999" cy="6813376"/>
          </a:xfrm>
          <a:prstGeom prst="rect">
            <a:avLst/>
          </a:prstGeo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4913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2993496"/>
            <a:ext cx="8229600" cy="1659640"/>
          </a:xfrm>
        </p:spPr>
        <p:txBody>
          <a:bodyPr>
            <a:normAutofit/>
          </a:bodyPr>
          <a:lstStyle/>
          <a:p>
            <a:r>
              <a:rPr lang="pt-BR" sz="2100" dirty="0" smtClean="0"/>
              <a:t>As figuras a seguir representa as interfaces criadas para interação do usuário com o sistema.</a:t>
            </a:r>
            <a:endParaRPr lang="pt-BR" sz="2100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33</a:t>
            </a:fld>
            <a:endParaRPr lang="pt-BR" dirty="0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Protótipo de interfaces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71974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34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Tela Principal. 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86" y="1340768"/>
            <a:ext cx="7666673" cy="4085624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758819" y="5733256"/>
            <a:ext cx="762580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100" dirty="0" smtClean="0"/>
              <a:t>Esta tela será apresentada quando a aplicação é iniciada.</a:t>
            </a:r>
            <a:endParaRPr lang="pt-BR" sz="2100" dirty="0"/>
          </a:p>
        </p:txBody>
      </p:sp>
    </p:spTree>
    <p:extLst>
      <p:ext uri="{BB962C8B-B14F-4D97-AF65-F5344CB8AC3E}">
        <p14:creationId xmlns:p14="http://schemas.microsoft.com/office/powerpoint/2010/main" val="1596798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35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Mapa mental tela cadastro de Clientes.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42" y="1900710"/>
            <a:ext cx="8433340" cy="386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53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36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Tela cadastro de Clientes.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719640"/>
            <a:ext cx="7666673" cy="408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056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37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Mapa mental tela cadastro de Pacientes.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755269"/>
            <a:ext cx="7666673" cy="404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081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38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Tela de cadastro de Pacientes.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700808"/>
            <a:ext cx="7666673" cy="408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82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39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Mapa mental tela Cadastro de Médicos Veterinários.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963861"/>
            <a:ext cx="7666673" cy="362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179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476673"/>
            <a:ext cx="8229600" cy="5328592"/>
          </a:xfrm>
        </p:spPr>
        <p:txBody>
          <a:bodyPr>
            <a:normAutofit fontScale="92500"/>
          </a:bodyPr>
          <a:lstStyle/>
          <a:p>
            <a:r>
              <a:rPr lang="pt-BR" sz="2300" dirty="0"/>
              <a:t>O hospital é dividido em 2 setores ambulatoriais, os de pequeno e grande porte. </a:t>
            </a:r>
            <a:r>
              <a:rPr lang="pt-BR" sz="2300" dirty="0" smtClean="0"/>
              <a:t>O </a:t>
            </a:r>
            <a:r>
              <a:rPr lang="pt-BR" sz="2300" dirty="0"/>
              <a:t>de grande porte </a:t>
            </a:r>
            <a:r>
              <a:rPr lang="pt-BR" sz="2300" dirty="0" smtClean="0"/>
              <a:t>possui </a:t>
            </a:r>
            <a:r>
              <a:rPr lang="pt-BR" sz="2300" dirty="0"/>
              <a:t>em torno de 6 baias destinadas a consulta de ovinos, equinos e bovinos, podendo ser realizadas atendimentos fora do âmbito hospitalar. E </a:t>
            </a:r>
            <a:r>
              <a:rPr lang="pt-BR" sz="2300" dirty="0" smtClean="0"/>
              <a:t>o </a:t>
            </a:r>
            <a:r>
              <a:rPr lang="pt-BR" sz="2300" dirty="0"/>
              <a:t>de pequeno porte é</a:t>
            </a:r>
            <a:r>
              <a:rPr lang="pt-BR" sz="2300" dirty="0" smtClean="0"/>
              <a:t> classificado </a:t>
            </a:r>
            <a:r>
              <a:rPr lang="pt-BR" sz="2300" dirty="0"/>
              <a:t>em caninos e </a:t>
            </a:r>
            <a:r>
              <a:rPr lang="pt-BR" sz="2300" dirty="0" smtClean="0"/>
              <a:t>felinos e os atendimentos e são </a:t>
            </a:r>
            <a:r>
              <a:rPr lang="pt-BR" sz="2300" dirty="0"/>
              <a:t>realizados </a:t>
            </a:r>
            <a:r>
              <a:rPr lang="pt-BR" sz="2300" dirty="0" smtClean="0"/>
              <a:t>os atendimentos em </a:t>
            </a:r>
            <a:r>
              <a:rPr lang="pt-BR" sz="2300" dirty="0"/>
              <a:t>salas de consulta</a:t>
            </a:r>
            <a:r>
              <a:rPr lang="pt-BR" sz="2300" dirty="0" smtClean="0"/>
              <a:t>. </a:t>
            </a:r>
            <a:r>
              <a:rPr lang="pt-BR" sz="2300" dirty="0"/>
              <a:t>O atendimento durante o horário comercial é realizado pelo médico residente e o veterinário de plantão que são responsáveis pela emissão de receitas, solicitações de exames, pedido de medicamentos onde apenas o responsável pela farmácia pode ter acesso. Em plantão fora de horário comercial somente casos emergenciais são atendidos pelo medico veterinário, e apenas os médicos veterinários e os enfermeiros que poderão ter acesso à farmácia. </a:t>
            </a:r>
          </a:p>
          <a:p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0890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40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Tela de Cadastro de Médicos Veterinários.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791648"/>
            <a:ext cx="7666673" cy="408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5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41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Mapa mental cadastro de Consultas.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769371"/>
            <a:ext cx="7666673" cy="3963885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789" y="2131863"/>
            <a:ext cx="7952423" cy="288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5200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42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Tela cadastro de Consultas.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647632"/>
            <a:ext cx="7666673" cy="408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871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43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Mapa mental tela Contas a Pagar.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858707"/>
            <a:ext cx="7666673" cy="358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668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44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Tela Contas a Pagar.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772816"/>
            <a:ext cx="7666673" cy="408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131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2417432"/>
            <a:ext cx="8229600" cy="1587632"/>
          </a:xfrm>
        </p:spPr>
        <p:txBody>
          <a:bodyPr/>
          <a:lstStyle/>
          <a:p>
            <a:r>
              <a:rPr lang="pt-BR" dirty="0" smtClean="0"/>
              <a:t>As telas subsequentes não compunham a estrutura do projeto e foram adicionadas devido a disposição de tempo.</a:t>
            </a:r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45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Telas que não fazem parte da      E. A. P.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98599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46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Tela de cadastro de Exames.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719640"/>
            <a:ext cx="7666673" cy="408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124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47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Tela de cadastro de Laboratórios.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719640"/>
            <a:ext cx="7666673" cy="408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986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48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Tela de cadastro de Exames de Pacientes.</a:t>
            </a:r>
            <a:endParaRPr lang="pt-BR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5"/>
          <a:stretch/>
        </p:blipFill>
        <p:spPr bwMode="auto">
          <a:xfrm>
            <a:off x="752475" y="2060848"/>
            <a:ext cx="7657625" cy="352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3901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49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Tela de cadastro de Medicação.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719640"/>
            <a:ext cx="7666673" cy="408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30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404664"/>
            <a:ext cx="8229600" cy="5760640"/>
          </a:xfrm>
        </p:spPr>
        <p:txBody>
          <a:bodyPr>
            <a:normAutofit fontScale="77500" lnSpcReduction="20000"/>
          </a:bodyPr>
          <a:lstStyle/>
          <a:p>
            <a:r>
              <a:rPr lang="pt-BR" dirty="0"/>
              <a:t>O atendimento tem o seguinte procedimento:</a:t>
            </a:r>
          </a:p>
          <a:p>
            <a:pPr lvl="0"/>
            <a:r>
              <a:rPr lang="pt-BR" dirty="0"/>
              <a:t>As consultas podem ser agendadas.</a:t>
            </a:r>
          </a:p>
          <a:p>
            <a:r>
              <a:rPr lang="pt-BR" dirty="0"/>
              <a:t>Para o agendamento da consulta é necessário que o cliente ligue ou compareça no hospital para que possa ser informado dos horários de atendimentos disponíveis para consultas.</a:t>
            </a:r>
          </a:p>
          <a:p>
            <a:pPr lvl="0"/>
            <a:r>
              <a:rPr lang="pt-BR" dirty="0"/>
              <a:t>Após a chegada do paciente, o dono do animal assina um termo de ciência que consta a identificação do animal e seus dados juntamente com os dados do responsável pelo mesmo. O termo de ciência informa os objetivos do hospital juntamente com as regras de atendimentos de acordo com a gravidade de cada caso e informa a cobrança pelos serviços e materiais utilizados na consulta.</a:t>
            </a:r>
          </a:p>
          <a:p>
            <a:pPr lvl="0"/>
            <a:r>
              <a:rPr lang="pt-BR" dirty="0"/>
              <a:t>A próxima etapa é o atendimento que será realizado pelo medico veterinário, onde são coletados os dados do animal e do responsável, sintomas, tratamento adotado e resultados, ambiente de contato, imunização quando aplicada por veterinário, vermífugo e dieta.</a:t>
            </a:r>
          </a:p>
          <a:p>
            <a:r>
              <a:rPr lang="pt-BR" dirty="0"/>
              <a:t>Após as coletas referentes ao paciente e o responsável, anota-se o diagnostico e exames complementares descritos no ambulatório e data do possível retorno.</a:t>
            </a:r>
          </a:p>
          <a:p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7176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50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Tela de cadastro de Medicamentos.</a:t>
            </a:r>
            <a:endParaRPr lang="pt-BR" dirty="0"/>
          </a:p>
        </p:txBody>
      </p:sp>
      <p:pic>
        <p:nvPicPr>
          <p:cNvPr id="6" name="Imagem 5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38" r="-711"/>
          <a:stretch/>
        </p:blipFill>
        <p:spPr bwMode="auto">
          <a:xfrm>
            <a:off x="712040" y="1967622"/>
            <a:ext cx="7719920" cy="36216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65267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51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 smtClean="0"/>
              <a:t>Tela de cadastro de Tratamentos.</a:t>
            </a:r>
            <a:endParaRPr lang="pt-BR" dirty="0"/>
          </a:p>
        </p:txBody>
      </p:sp>
      <p:pic>
        <p:nvPicPr>
          <p:cNvPr id="5" name="Image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63" y="1719640"/>
            <a:ext cx="7666673" cy="408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76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100" dirty="0"/>
              <a:t>Durante o desenvolvimento do projeto as principais </a:t>
            </a:r>
            <a:r>
              <a:rPr lang="pt-BR" sz="2100" dirty="0" smtClean="0"/>
              <a:t>dificuldades </a:t>
            </a:r>
            <a:r>
              <a:rPr lang="pt-BR" sz="2100" dirty="0"/>
              <a:t>encontradas foram com relação a modelagem do banco de dados, pois devido o pouco conhecimento da rotina de um hospital veterinário surgiram duvidas a respeito de como seriam criadas as tabelas os atributos que seriam necessários. Outra dificuldade encontrada foi a </a:t>
            </a:r>
            <a:r>
              <a:rPr lang="pt-BR" sz="2100" dirty="0" err="1" smtClean="0"/>
              <a:t>linkagem</a:t>
            </a:r>
            <a:r>
              <a:rPr lang="pt-BR" sz="2100" dirty="0" smtClean="0"/>
              <a:t> </a:t>
            </a:r>
            <a:r>
              <a:rPr lang="pt-BR" sz="2100" dirty="0"/>
              <a:t>do banco com as telas devido a pouca experiência com esse tipo de programação.</a:t>
            </a:r>
          </a:p>
          <a:p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52</a:t>
            </a:fld>
            <a:endParaRPr lang="pt-BR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Principais dificuldades.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49652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386603"/>
          </a:xfrm>
        </p:spPr>
        <p:txBody>
          <a:bodyPr>
            <a:normAutofit/>
          </a:bodyPr>
          <a:lstStyle/>
          <a:p>
            <a:pPr lvl="0"/>
            <a:r>
              <a:rPr lang="pt-BR" sz="2100" dirty="0"/>
              <a:t>Durante o atendimento é anotada uma previsão de custos referentes ao paciente consultado onde são anotados os medicamentos e materiais consumidos durante a consulta, podendo haver descontos analisando cada caso, esses custos também podem ser adicionais, como por exemplo, taxas de deslocamento, pois o atendimento pode ser fora do hospital.</a:t>
            </a:r>
          </a:p>
          <a:p>
            <a:pPr lvl="0"/>
            <a:r>
              <a:rPr lang="pt-BR" sz="2100" dirty="0"/>
              <a:t>O tipo de pagamento pode ser feito através de espécie a vista, cheques ou duplicatas. </a:t>
            </a:r>
          </a:p>
          <a:p>
            <a:r>
              <a:rPr lang="pt-BR" sz="2100" dirty="0"/>
              <a:t>Nos casos de inadimplência é informada a autoridade cabível, SPC (SERVIÇO DE PROTEÇÃO DE CREDITO).</a:t>
            </a:r>
          </a:p>
          <a:p>
            <a:endParaRPr lang="pt-BR" sz="2100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6270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2492896"/>
            <a:ext cx="8229600" cy="3514395"/>
          </a:xfrm>
        </p:spPr>
        <p:txBody>
          <a:bodyPr>
            <a:normAutofit/>
          </a:bodyPr>
          <a:lstStyle/>
          <a:p>
            <a:r>
              <a:rPr lang="pt-BR" sz="2100" b="1" dirty="0"/>
              <a:t>Introdução:</a:t>
            </a:r>
          </a:p>
          <a:p>
            <a:r>
              <a:rPr lang="pt-BR" sz="2100" dirty="0"/>
              <a:t>Esta parte do documento propõe-se a descrever o escopo da aplicação proposta para controlar o hospital veterinário descrito acima.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>
                <a:effectLst/>
              </a:rPr>
              <a:t>VISÃO ESCOPO.</a:t>
            </a:r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37561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985384"/>
            <a:ext cx="8229600" cy="2379720"/>
          </a:xfrm>
        </p:spPr>
        <p:txBody>
          <a:bodyPr>
            <a:normAutofit/>
          </a:bodyPr>
          <a:lstStyle/>
          <a:p>
            <a:r>
              <a:rPr lang="pt-BR" sz="2100" dirty="0" smtClean="0"/>
              <a:t>Devido a representação do escopo do projeto  ser feita através do mapa mental e esse por sua vez muito grande, houve a necessidade de dividi-lo por partes para uma melhor visualização do escopo.</a:t>
            </a:r>
            <a:endParaRPr lang="pt-BR" sz="2100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dirty="0">
                <a:effectLst/>
              </a:rPr>
              <a:t>Mapa mental.</a:t>
            </a:r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808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 smtClean="0"/>
              <a:t>Nome do Projeto.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99592" y="1916832"/>
            <a:ext cx="725711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100" dirty="0"/>
              <a:t> </a:t>
            </a:r>
            <a:r>
              <a:rPr lang="pt-BR" sz="2100" dirty="0" smtClean="0"/>
              <a:t>   A imagem a seguir representa o núcleo do sistema </a:t>
            </a:r>
          </a:p>
          <a:p>
            <a:r>
              <a:rPr lang="pt-BR" sz="2100" dirty="0" smtClean="0"/>
              <a:t>que o projeto se fundamenta. </a:t>
            </a:r>
            <a:endParaRPr lang="pt-BR" sz="2100" dirty="0"/>
          </a:p>
        </p:txBody>
      </p:sp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5903" y="3645024"/>
            <a:ext cx="4762500" cy="99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40024-64CB-4C7E-AA0D-6C87A2690000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504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Concurso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635</TotalTime>
  <Words>1246</Words>
  <Application>Microsoft Office PowerPoint</Application>
  <PresentationFormat>Apresentação na tela (4:3)</PresentationFormat>
  <Paragraphs>137</Paragraphs>
  <Slides>52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52</vt:i4>
      </vt:variant>
    </vt:vector>
  </HeadingPairs>
  <TitlesOfParts>
    <vt:vector size="53" baseType="lpstr">
      <vt:lpstr>Concurso</vt:lpstr>
      <vt:lpstr>Projeto C. H. V.</vt:lpstr>
      <vt:lpstr>Descrição do negócio. </vt:lpstr>
      <vt:lpstr>Apresentação do PowerPoint</vt:lpstr>
      <vt:lpstr>Apresentação do PowerPoint</vt:lpstr>
      <vt:lpstr>Apresentação do PowerPoint</vt:lpstr>
      <vt:lpstr>Apresentação do PowerPoint</vt:lpstr>
      <vt:lpstr>VISÃO ESCOPO. </vt:lpstr>
      <vt:lpstr>Mapa mental. </vt:lpstr>
      <vt:lpstr>Nome do Projeto.</vt:lpstr>
      <vt:lpstr>Introdução.</vt:lpstr>
      <vt:lpstr>Perspectiva do produto.</vt:lpstr>
      <vt:lpstr>Apresentação do PowerPoint</vt:lpstr>
      <vt:lpstr>Descrição dos envolvidos.</vt:lpstr>
      <vt:lpstr>Apresentação do PowerPoint</vt:lpstr>
      <vt:lpstr>Descrição das principais necessidades dos usuários.</vt:lpstr>
      <vt:lpstr>Apresentação do PowerPoint</vt:lpstr>
      <vt:lpstr>Arquitetura do sistema.</vt:lpstr>
      <vt:lpstr>Processo de desenvolvimento.</vt:lpstr>
      <vt:lpstr>Apresentação do PowerPoint</vt:lpstr>
      <vt:lpstr>Modelo do ciclo de vida   do projeto.</vt:lpstr>
      <vt:lpstr>Apresentação do PowerPoint</vt:lpstr>
      <vt:lpstr>Cronograma proposto.</vt:lpstr>
      <vt:lpstr>Requisitos funcionais.</vt:lpstr>
      <vt:lpstr>Requisitos não funcionais.</vt:lpstr>
      <vt:lpstr>Modelo de negocio.</vt:lpstr>
      <vt:lpstr>Apresentação do PowerPoint</vt:lpstr>
      <vt:lpstr>Modelo de domínio.</vt:lpstr>
      <vt:lpstr>Apresentação do PowerPoint</vt:lpstr>
      <vt:lpstr>Estrutura analítica do projeto.</vt:lpstr>
      <vt:lpstr>Apresentação do PowerPoint</vt:lpstr>
      <vt:lpstr>Diagrama de entidade e relacionamento.</vt:lpstr>
      <vt:lpstr>Apresentação do PowerPoint</vt:lpstr>
      <vt:lpstr>Protótipo de interfaces</vt:lpstr>
      <vt:lpstr>Tela Principal. </vt:lpstr>
      <vt:lpstr>Mapa mental tela cadastro de Clientes.</vt:lpstr>
      <vt:lpstr>Tela cadastro de Clientes.</vt:lpstr>
      <vt:lpstr>Mapa mental tela cadastro de Pacientes.</vt:lpstr>
      <vt:lpstr>Tela de cadastro de Pacientes.</vt:lpstr>
      <vt:lpstr>Mapa mental tela Cadastro de Médicos Veterinários.</vt:lpstr>
      <vt:lpstr>Tela de Cadastro de Médicos Veterinários.</vt:lpstr>
      <vt:lpstr>Mapa mental cadastro de Consultas.</vt:lpstr>
      <vt:lpstr>Tela cadastro de Consultas.</vt:lpstr>
      <vt:lpstr>Mapa mental tela Contas a Pagar.</vt:lpstr>
      <vt:lpstr>Tela Contas a Pagar.</vt:lpstr>
      <vt:lpstr>Telas que não fazem parte da      E. A. P.</vt:lpstr>
      <vt:lpstr>Tela de cadastro de Exames.</vt:lpstr>
      <vt:lpstr>Tela de cadastro de Laboratórios.</vt:lpstr>
      <vt:lpstr>Tela de cadastro de Exames de Pacientes.</vt:lpstr>
      <vt:lpstr>Tela de cadastro de Medicação.</vt:lpstr>
      <vt:lpstr>Tela de cadastro de Medicamentos.</vt:lpstr>
      <vt:lpstr>Tela de cadastro de Tratamentos.</vt:lpstr>
      <vt:lpstr>Principais dificuldades.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C. H. V.</dc:title>
  <dc:creator>Ediel</dc:creator>
  <cp:lastModifiedBy>Ediel</cp:lastModifiedBy>
  <cp:revision>30</cp:revision>
  <dcterms:created xsi:type="dcterms:W3CDTF">2012-10-04T20:29:04Z</dcterms:created>
  <dcterms:modified xsi:type="dcterms:W3CDTF">2012-10-05T21:46:27Z</dcterms:modified>
</cp:coreProperties>
</file>

<file path=docProps/thumbnail.jpeg>
</file>